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93" r:id="rId3"/>
    <p:sldId id="294" r:id="rId4"/>
    <p:sldId id="295" r:id="rId5"/>
    <p:sldId id="304" r:id="rId6"/>
    <p:sldId id="30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600"/>
    <a:srgbClr val="20A9AA"/>
    <a:srgbClr val="9E8F00"/>
    <a:srgbClr val="003964"/>
    <a:srgbClr val="000000"/>
    <a:srgbClr val="C669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83" autoAdjust="0"/>
  </p:normalViewPr>
  <p:slideViewPr>
    <p:cSldViewPr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EBF45-D9F2-46B9-B9B0-F218A5DC5707}" type="doc">
      <dgm:prSet loTypeId="urn:microsoft.com/office/officeart/2005/8/layout/l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2D6A21-018B-4229-AB0A-60868F92146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 baseline="0" dirty="0" smtClean="0"/>
            <a:t>Retail branches </a:t>
          </a:r>
          <a:endParaRPr lang="en-GB" b="1" dirty="0"/>
        </a:p>
      </dgm:t>
    </dgm:pt>
    <dgm:pt modelId="{5A7AB862-6F3A-4884-B1AC-CCBC17E3A3F1}" type="parTrans" cxnId="{5192722F-C89F-44A0-86F3-A4A41DC9E7D0}">
      <dgm:prSet/>
      <dgm:spPr/>
      <dgm:t>
        <a:bodyPr/>
        <a:lstStyle/>
        <a:p>
          <a:endParaRPr lang="en-GB"/>
        </a:p>
      </dgm:t>
    </dgm:pt>
    <dgm:pt modelId="{3E38FE60-F0D3-4627-BB1C-63827EF0BA22}" type="sibTrans" cxnId="{5192722F-C89F-44A0-86F3-A4A41DC9E7D0}">
      <dgm:prSet/>
      <dgm:spPr/>
      <dgm:t>
        <a:bodyPr/>
        <a:lstStyle/>
        <a:p>
          <a:endParaRPr lang="en-GB"/>
        </a:p>
      </dgm:t>
    </dgm:pt>
    <dgm:pt modelId="{2A8218DE-C0EF-4D9D-9E6A-2AED5E44347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b="1" baseline="0" smtClean="0"/>
            <a:t>Websites</a:t>
          </a:r>
          <a:endParaRPr lang="en-GB" b="1"/>
        </a:p>
      </dgm:t>
    </dgm:pt>
    <dgm:pt modelId="{74E4F90F-784C-4DF1-98AE-33DB41C4C7E5}" type="parTrans" cxnId="{C589D262-33E7-4BFD-98F8-C8E19B48E4A6}">
      <dgm:prSet/>
      <dgm:spPr/>
      <dgm:t>
        <a:bodyPr/>
        <a:lstStyle/>
        <a:p>
          <a:endParaRPr lang="en-GB"/>
        </a:p>
      </dgm:t>
    </dgm:pt>
    <dgm:pt modelId="{17048A94-0137-43CB-89E9-160917121AE1}" type="sibTrans" cxnId="{C589D262-33E7-4BFD-98F8-C8E19B48E4A6}">
      <dgm:prSet/>
      <dgm:spPr/>
      <dgm:t>
        <a:bodyPr/>
        <a:lstStyle/>
        <a:p>
          <a:endParaRPr lang="en-GB"/>
        </a:p>
      </dgm:t>
    </dgm:pt>
    <dgm:pt modelId="{F9415CD2-3AD8-4FCE-98BF-BCAC38A0F34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baseline="0" smtClean="0"/>
            <a:t>Mobile wallets</a:t>
          </a:r>
          <a:endParaRPr lang="en-GB" b="1"/>
        </a:p>
      </dgm:t>
    </dgm:pt>
    <dgm:pt modelId="{FE127CC3-3FE6-4B2F-9218-65DC7207BF07}" type="parTrans" cxnId="{B7B23319-1DA2-4955-853F-D59C5C4345DE}">
      <dgm:prSet/>
      <dgm:spPr/>
      <dgm:t>
        <a:bodyPr/>
        <a:lstStyle/>
        <a:p>
          <a:endParaRPr lang="en-GB"/>
        </a:p>
      </dgm:t>
    </dgm:pt>
    <dgm:pt modelId="{A65D3DBF-1195-4E78-A7E6-345E7B9F7FBF}" type="sibTrans" cxnId="{B7B23319-1DA2-4955-853F-D59C5C4345DE}">
      <dgm:prSet/>
      <dgm:spPr/>
      <dgm:t>
        <a:bodyPr/>
        <a:lstStyle/>
        <a:p>
          <a:endParaRPr lang="en-GB"/>
        </a:p>
      </dgm:t>
    </dgm:pt>
    <dgm:pt modelId="{83081508-F8DE-45E4-9835-8CAEAD5ABD7B}">
      <dgm:prSet/>
      <dgm:spPr>
        <a:solidFill>
          <a:srgbClr val="003964"/>
        </a:solidFill>
      </dgm:spPr>
      <dgm:t>
        <a:bodyPr/>
        <a:lstStyle/>
        <a:p>
          <a:pPr rtl="0"/>
          <a:r>
            <a:rPr lang="en-US" b="1" baseline="0" smtClean="0"/>
            <a:t>ATMs</a:t>
          </a:r>
          <a:endParaRPr lang="en-GB" b="1"/>
        </a:p>
      </dgm:t>
    </dgm:pt>
    <dgm:pt modelId="{1F941B57-86CE-4AA6-8BC1-A4E703886E8A}" type="parTrans" cxnId="{D47152AD-F23A-437F-822B-CB71A9722F48}">
      <dgm:prSet/>
      <dgm:spPr/>
      <dgm:t>
        <a:bodyPr/>
        <a:lstStyle/>
        <a:p>
          <a:endParaRPr lang="en-GB"/>
        </a:p>
      </dgm:t>
    </dgm:pt>
    <dgm:pt modelId="{D644C59F-4D91-4ECD-A0A6-BDCD28CA423F}" type="sibTrans" cxnId="{D47152AD-F23A-437F-822B-CB71A9722F48}">
      <dgm:prSet/>
      <dgm:spPr/>
      <dgm:t>
        <a:bodyPr/>
        <a:lstStyle/>
        <a:p>
          <a:endParaRPr lang="en-GB"/>
        </a:p>
      </dgm:t>
    </dgm:pt>
    <dgm:pt modelId="{F4BCE4B1-C16F-481D-AAAB-DFD76C7B8EBC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en-US" b="1" baseline="0" smtClean="0"/>
            <a:t>Payment kiosks</a:t>
          </a:r>
          <a:endParaRPr lang="en-GB" b="1"/>
        </a:p>
      </dgm:t>
    </dgm:pt>
    <dgm:pt modelId="{5CE6696B-9853-4E28-8F87-CB3398D2E9C3}" type="parTrans" cxnId="{2549F093-D501-4625-BE4E-CA83B62A71F9}">
      <dgm:prSet/>
      <dgm:spPr/>
      <dgm:t>
        <a:bodyPr/>
        <a:lstStyle/>
        <a:p>
          <a:endParaRPr lang="en-GB"/>
        </a:p>
      </dgm:t>
    </dgm:pt>
    <dgm:pt modelId="{E6EFC636-6BCC-4F4B-9836-0AC6A8237EC7}" type="sibTrans" cxnId="{2549F093-D501-4625-BE4E-CA83B62A71F9}">
      <dgm:prSet/>
      <dgm:spPr/>
      <dgm:t>
        <a:bodyPr/>
        <a:lstStyle/>
        <a:p>
          <a:endParaRPr lang="en-GB"/>
        </a:p>
      </dgm:t>
    </dgm:pt>
    <dgm:pt modelId="{E41D7301-EA15-4834-96E2-42A26C09548A}">
      <dgm:prSet/>
      <dgm:spPr>
        <a:solidFill>
          <a:srgbClr val="9E8F00"/>
        </a:solidFill>
      </dgm:spPr>
      <dgm:t>
        <a:bodyPr/>
        <a:lstStyle/>
        <a:p>
          <a:pPr rtl="0"/>
          <a:r>
            <a:rPr lang="en-US" b="1" baseline="0" smtClean="0"/>
            <a:t>Mobile apps</a:t>
          </a:r>
          <a:endParaRPr lang="en-GB" b="1"/>
        </a:p>
      </dgm:t>
    </dgm:pt>
    <dgm:pt modelId="{94DBC2C5-1C89-4B7C-B5C6-59C4368FA7CE}" type="parTrans" cxnId="{EE461748-CE91-4F89-B367-46D28B230B0F}">
      <dgm:prSet/>
      <dgm:spPr/>
      <dgm:t>
        <a:bodyPr/>
        <a:lstStyle/>
        <a:p>
          <a:endParaRPr lang="en-GB"/>
        </a:p>
      </dgm:t>
    </dgm:pt>
    <dgm:pt modelId="{0CB9FCF3-0177-4D62-9D2F-187A5AD96533}" type="sibTrans" cxnId="{EE461748-CE91-4F89-B367-46D28B230B0F}">
      <dgm:prSet/>
      <dgm:spPr/>
      <dgm:t>
        <a:bodyPr/>
        <a:lstStyle/>
        <a:p>
          <a:endParaRPr lang="en-GB"/>
        </a:p>
      </dgm:t>
    </dgm:pt>
    <dgm:pt modelId="{D2FE5F1E-115E-4330-A098-B578A33DB8FE}" type="pres">
      <dgm:prSet presAssocID="{855EBF45-D9F2-46B9-B9B0-F218A5DC570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71D94A5-8FE6-49E3-83E6-5A7029E97E2E}" type="pres">
      <dgm:prSet presAssocID="{B12D6A21-018B-4229-AB0A-60868F921465}" presName="horFlow" presStyleCnt="0"/>
      <dgm:spPr/>
    </dgm:pt>
    <dgm:pt modelId="{838A6971-5A94-4AC4-90B9-DE9F01A4D17B}" type="pres">
      <dgm:prSet presAssocID="{B12D6A21-018B-4229-AB0A-60868F921465}" presName="bigChev" presStyleLbl="node1" presStyleIdx="0" presStyleCnt="6" custLinFactX="-22778" custLinFactNeighborX="-100000" custLinFactNeighborY="9815"/>
      <dgm:spPr/>
      <dgm:t>
        <a:bodyPr/>
        <a:lstStyle/>
        <a:p>
          <a:endParaRPr lang="en-GB"/>
        </a:p>
      </dgm:t>
    </dgm:pt>
    <dgm:pt modelId="{D34849B8-1BBC-4854-BDF1-A2C8E434A1CB}" type="pres">
      <dgm:prSet presAssocID="{B12D6A21-018B-4229-AB0A-60868F921465}" presName="vSp" presStyleCnt="0"/>
      <dgm:spPr/>
    </dgm:pt>
    <dgm:pt modelId="{961B54D4-224A-4345-8A2E-A74AD7F0078E}" type="pres">
      <dgm:prSet presAssocID="{2A8218DE-C0EF-4D9D-9E6A-2AED5E443474}" presName="horFlow" presStyleCnt="0"/>
      <dgm:spPr/>
    </dgm:pt>
    <dgm:pt modelId="{E190CDAC-D9C3-4E59-9442-CD6D89388B1C}" type="pres">
      <dgm:prSet presAssocID="{2A8218DE-C0EF-4D9D-9E6A-2AED5E443474}" presName="bigChev" presStyleLbl="node1" presStyleIdx="1" presStyleCnt="6" custLinFactNeighborX="-78753" custLinFactNeighborY="-4128"/>
      <dgm:spPr/>
      <dgm:t>
        <a:bodyPr/>
        <a:lstStyle/>
        <a:p>
          <a:endParaRPr lang="en-GB"/>
        </a:p>
      </dgm:t>
    </dgm:pt>
    <dgm:pt modelId="{74DE4BE3-53C8-43F5-A188-64E6B54D9953}" type="pres">
      <dgm:prSet presAssocID="{2A8218DE-C0EF-4D9D-9E6A-2AED5E443474}" presName="vSp" presStyleCnt="0"/>
      <dgm:spPr/>
    </dgm:pt>
    <dgm:pt modelId="{FCA7A705-B78C-4A23-B31F-461019F76CD9}" type="pres">
      <dgm:prSet presAssocID="{F9415CD2-3AD8-4FCE-98BF-BCAC38A0F34E}" presName="horFlow" presStyleCnt="0"/>
      <dgm:spPr/>
    </dgm:pt>
    <dgm:pt modelId="{086D1841-0606-4B98-92DE-27DDF469EFC4}" type="pres">
      <dgm:prSet presAssocID="{F9415CD2-3AD8-4FCE-98BF-BCAC38A0F34E}" presName="bigChev" presStyleLbl="node1" presStyleIdx="2" presStyleCnt="6" custLinFactNeighborX="-26723" custLinFactNeighborY="-18071"/>
      <dgm:spPr/>
      <dgm:t>
        <a:bodyPr/>
        <a:lstStyle/>
        <a:p>
          <a:endParaRPr lang="en-GB"/>
        </a:p>
      </dgm:t>
    </dgm:pt>
    <dgm:pt modelId="{423938CB-7BAB-4C0A-B4A7-29BB9E54DA8D}" type="pres">
      <dgm:prSet presAssocID="{F9415CD2-3AD8-4FCE-98BF-BCAC38A0F34E}" presName="vSp" presStyleCnt="0"/>
      <dgm:spPr/>
    </dgm:pt>
    <dgm:pt modelId="{24C9AC3F-DD9E-49A4-B736-8AA9AF704BF2}" type="pres">
      <dgm:prSet presAssocID="{83081508-F8DE-45E4-9835-8CAEAD5ABD7B}" presName="horFlow" presStyleCnt="0"/>
      <dgm:spPr/>
    </dgm:pt>
    <dgm:pt modelId="{FF89D6D2-2C0C-4D9F-AAAF-16DDE00709A1}" type="pres">
      <dgm:prSet presAssocID="{83081508-F8DE-45E4-9835-8CAEAD5ABD7B}" presName="bigChev" presStyleLbl="node1" presStyleIdx="3" presStyleCnt="6" custLinFactNeighborX="21304" custLinFactNeighborY="-32014"/>
      <dgm:spPr/>
      <dgm:t>
        <a:bodyPr/>
        <a:lstStyle/>
        <a:p>
          <a:endParaRPr lang="en-GB"/>
        </a:p>
      </dgm:t>
    </dgm:pt>
    <dgm:pt modelId="{43F5D226-B974-4A8B-80F4-5CA887754864}" type="pres">
      <dgm:prSet presAssocID="{83081508-F8DE-45E4-9835-8CAEAD5ABD7B}" presName="vSp" presStyleCnt="0"/>
      <dgm:spPr/>
    </dgm:pt>
    <dgm:pt modelId="{E3938BBB-4374-4C58-9A09-DA2C5E616810}" type="pres">
      <dgm:prSet presAssocID="{F4BCE4B1-C16F-481D-AAAB-DFD76C7B8EBC}" presName="horFlow" presStyleCnt="0"/>
      <dgm:spPr/>
    </dgm:pt>
    <dgm:pt modelId="{984E06E4-9F2D-49F5-BBDD-8C0CC3604685}" type="pres">
      <dgm:prSet presAssocID="{F4BCE4B1-C16F-481D-AAAB-DFD76C7B8EBC}" presName="bigChev" presStyleLbl="node1" presStyleIdx="4" presStyleCnt="6" custLinFactNeighborX="61327" custLinFactNeighborY="-45957"/>
      <dgm:spPr/>
      <dgm:t>
        <a:bodyPr/>
        <a:lstStyle/>
        <a:p>
          <a:endParaRPr lang="en-GB"/>
        </a:p>
      </dgm:t>
    </dgm:pt>
    <dgm:pt modelId="{4F2456C7-ECED-4959-93B4-15D100ECD580}" type="pres">
      <dgm:prSet presAssocID="{F4BCE4B1-C16F-481D-AAAB-DFD76C7B8EBC}" presName="vSp" presStyleCnt="0"/>
      <dgm:spPr/>
    </dgm:pt>
    <dgm:pt modelId="{21A70E57-92DC-4CA5-9056-2CE9CE7157CC}" type="pres">
      <dgm:prSet presAssocID="{E41D7301-EA15-4834-96E2-42A26C09548A}" presName="horFlow" presStyleCnt="0"/>
      <dgm:spPr/>
    </dgm:pt>
    <dgm:pt modelId="{7197C6FA-14B8-44A9-BB2B-8FF0C6292469}" type="pres">
      <dgm:prSet presAssocID="{E41D7301-EA15-4834-96E2-42A26C09548A}" presName="bigChev" presStyleLbl="node1" presStyleIdx="5" presStyleCnt="6" custLinFactNeighborX="97347" custLinFactNeighborY="-59900"/>
      <dgm:spPr/>
      <dgm:t>
        <a:bodyPr/>
        <a:lstStyle/>
        <a:p>
          <a:endParaRPr lang="en-GB"/>
        </a:p>
      </dgm:t>
    </dgm:pt>
  </dgm:ptLst>
  <dgm:cxnLst>
    <dgm:cxn modelId="{E3A07306-56D6-4398-A91D-EE72583DC63A}" type="presOf" srcId="{E41D7301-EA15-4834-96E2-42A26C09548A}" destId="{7197C6FA-14B8-44A9-BB2B-8FF0C6292469}" srcOrd="0" destOrd="0" presId="urn:microsoft.com/office/officeart/2005/8/layout/lProcess3"/>
    <dgm:cxn modelId="{3F3F3B67-EC71-4D44-BA7F-62D6671724BD}" type="presOf" srcId="{83081508-F8DE-45E4-9835-8CAEAD5ABD7B}" destId="{FF89D6D2-2C0C-4D9F-AAAF-16DDE00709A1}" srcOrd="0" destOrd="0" presId="urn:microsoft.com/office/officeart/2005/8/layout/lProcess3"/>
    <dgm:cxn modelId="{00B2D746-F2B8-4FAD-8713-E5CF842A00B8}" type="presOf" srcId="{B12D6A21-018B-4229-AB0A-60868F921465}" destId="{838A6971-5A94-4AC4-90B9-DE9F01A4D17B}" srcOrd="0" destOrd="0" presId="urn:microsoft.com/office/officeart/2005/8/layout/lProcess3"/>
    <dgm:cxn modelId="{DD4DC6AC-F706-427E-8E01-9F1002464E05}" type="presOf" srcId="{F4BCE4B1-C16F-481D-AAAB-DFD76C7B8EBC}" destId="{984E06E4-9F2D-49F5-BBDD-8C0CC3604685}" srcOrd="0" destOrd="0" presId="urn:microsoft.com/office/officeart/2005/8/layout/lProcess3"/>
    <dgm:cxn modelId="{D47152AD-F23A-437F-822B-CB71A9722F48}" srcId="{855EBF45-D9F2-46B9-B9B0-F218A5DC5707}" destId="{83081508-F8DE-45E4-9835-8CAEAD5ABD7B}" srcOrd="3" destOrd="0" parTransId="{1F941B57-86CE-4AA6-8BC1-A4E703886E8A}" sibTransId="{D644C59F-4D91-4ECD-A0A6-BDCD28CA423F}"/>
    <dgm:cxn modelId="{B7B23319-1DA2-4955-853F-D59C5C4345DE}" srcId="{855EBF45-D9F2-46B9-B9B0-F218A5DC5707}" destId="{F9415CD2-3AD8-4FCE-98BF-BCAC38A0F34E}" srcOrd="2" destOrd="0" parTransId="{FE127CC3-3FE6-4B2F-9218-65DC7207BF07}" sibTransId="{A65D3DBF-1195-4E78-A7E6-345E7B9F7FBF}"/>
    <dgm:cxn modelId="{2549F093-D501-4625-BE4E-CA83B62A71F9}" srcId="{855EBF45-D9F2-46B9-B9B0-F218A5DC5707}" destId="{F4BCE4B1-C16F-481D-AAAB-DFD76C7B8EBC}" srcOrd="4" destOrd="0" parTransId="{5CE6696B-9853-4E28-8F87-CB3398D2E9C3}" sibTransId="{E6EFC636-6BCC-4F4B-9836-0AC6A8237EC7}"/>
    <dgm:cxn modelId="{C589D262-33E7-4BFD-98F8-C8E19B48E4A6}" srcId="{855EBF45-D9F2-46B9-B9B0-F218A5DC5707}" destId="{2A8218DE-C0EF-4D9D-9E6A-2AED5E443474}" srcOrd="1" destOrd="0" parTransId="{74E4F90F-784C-4DF1-98AE-33DB41C4C7E5}" sibTransId="{17048A94-0137-43CB-89E9-160917121AE1}"/>
    <dgm:cxn modelId="{5192722F-C89F-44A0-86F3-A4A41DC9E7D0}" srcId="{855EBF45-D9F2-46B9-B9B0-F218A5DC5707}" destId="{B12D6A21-018B-4229-AB0A-60868F921465}" srcOrd="0" destOrd="0" parTransId="{5A7AB862-6F3A-4884-B1AC-CCBC17E3A3F1}" sibTransId="{3E38FE60-F0D3-4627-BB1C-63827EF0BA22}"/>
    <dgm:cxn modelId="{08711DCD-6FA9-4D57-912E-286B032ADEFE}" type="presOf" srcId="{F9415CD2-3AD8-4FCE-98BF-BCAC38A0F34E}" destId="{086D1841-0606-4B98-92DE-27DDF469EFC4}" srcOrd="0" destOrd="0" presId="urn:microsoft.com/office/officeart/2005/8/layout/lProcess3"/>
    <dgm:cxn modelId="{D7440D51-49D1-47A3-8BC6-6E4AF6F511AC}" type="presOf" srcId="{855EBF45-D9F2-46B9-B9B0-F218A5DC5707}" destId="{D2FE5F1E-115E-4330-A098-B578A33DB8FE}" srcOrd="0" destOrd="0" presId="urn:microsoft.com/office/officeart/2005/8/layout/lProcess3"/>
    <dgm:cxn modelId="{58191968-2242-4759-9658-CD1A5766D433}" type="presOf" srcId="{2A8218DE-C0EF-4D9D-9E6A-2AED5E443474}" destId="{E190CDAC-D9C3-4E59-9442-CD6D89388B1C}" srcOrd="0" destOrd="0" presId="urn:microsoft.com/office/officeart/2005/8/layout/lProcess3"/>
    <dgm:cxn modelId="{EE461748-CE91-4F89-B367-46D28B230B0F}" srcId="{855EBF45-D9F2-46B9-B9B0-F218A5DC5707}" destId="{E41D7301-EA15-4834-96E2-42A26C09548A}" srcOrd="5" destOrd="0" parTransId="{94DBC2C5-1C89-4B7C-B5C6-59C4368FA7CE}" sibTransId="{0CB9FCF3-0177-4D62-9D2F-187A5AD96533}"/>
    <dgm:cxn modelId="{E3F9B9AE-EB22-4171-A2AE-8C7CC5850414}" type="presParOf" srcId="{D2FE5F1E-115E-4330-A098-B578A33DB8FE}" destId="{F71D94A5-8FE6-49E3-83E6-5A7029E97E2E}" srcOrd="0" destOrd="0" presId="urn:microsoft.com/office/officeart/2005/8/layout/lProcess3"/>
    <dgm:cxn modelId="{B4D936B9-53C5-44F9-882F-D9D4506F8B6C}" type="presParOf" srcId="{F71D94A5-8FE6-49E3-83E6-5A7029E97E2E}" destId="{838A6971-5A94-4AC4-90B9-DE9F01A4D17B}" srcOrd="0" destOrd="0" presId="urn:microsoft.com/office/officeart/2005/8/layout/lProcess3"/>
    <dgm:cxn modelId="{D180398A-85F0-45CD-9FBD-E5DB6E51BE92}" type="presParOf" srcId="{D2FE5F1E-115E-4330-A098-B578A33DB8FE}" destId="{D34849B8-1BBC-4854-BDF1-A2C8E434A1CB}" srcOrd="1" destOrd="0" presId="urn:microsoft.com/office/officeart/2005/8/layout/lProcess3"/>
    <dgm:cxn modelId="{4308D2F2-4BAD-4F81-A0D9-76D0427ECC87}" type="presParOf" srcId="{D2FE5F1E-115E-4330-A098-B578A33DB8FE}" destId="{961B54D4-224A-4345-8A2E-A74AD7F0078E}" srcOrd="2" destOrd="0" presId="urn:microsoft.com/office/officeart/2005/8/layout/lProcess3"/>
    <dgm:cxn modelId="{84B57CD0-3F62-403A-ACA9-AA7059E5C0ED}" type="presParOf" srcId="{961B54D4-224A-4345-8A2E-A74AD7F0078E}" destId="{E190CDAC-D9C3-4E59-9442-CD6D89388B1C}" srcOrd="0" destOrd="0" presId="urn:microsoft.com/office/officeart/2005/8/layout/lProcess3"/>
    <dgm:cxn modelId="{69287FB3-50DF-44D1-AF5A-BC485B88269A}" type="presParOf" srcId="{D2FE5F1E-115E-4330-A098-B578A33DB8FE}" destId="{74DE4BE3-53C8-43F5-A188-64E6B54D9953}" srcOrd="3" destOrd="0" presId="urn:microsoft.com/office/officeart/2005/8/layout/lProcess3"/>
    <dgm:cxn modelId="{ADCDD394-21FE-454E-AC4F-23E13742A40E}" type="presParOf" srcId="{D2FE5F1E-115E-4330-A098-B578A33DB8FE}" destId="{FCA7A705-B78C-4A23-B31F-461019F76CD9}" srcOrd="4" destOrd="0" presId="urn:microsoft.com/office/officeart/2005/8/layout/lProcess3"/>
    <dgm:cxn modelId="{AB904C14-236E-405D-A02D-69E527D7F231}" type="presParOf" srcId="{FCA7A705-B78C-4A23-B31F-461019F76CD9}" destId="{086D1841-0606-4B98-92DE-27DDF469EFC4}" srcOrd="0" destOrd="0" presId="urn:microsoft.com/office/officeart/2005/8/layout/lProcess3"/>
    <dgm:cxn modelId="{2DBA4DB7-C552-41C5-A93A-03C39745224E}" type="presParOf" srcId="{D2FE5F1E-115E-4330-A098-B578A33DB8FE}" destId="{423938CB-7BAB-4C0A-B4A7-29BB9E54DA8D}" srcOrd="5" destOrd="0" presId="urn:microsoft.com/office/officeart/2005/8/layout/lProcess3"/>
    <dgm:cxn modelId="{0C38B254-2E99-44E3-B174-177FB6627B34}" type="presParOf" srcId="{D2FE5F1E-115E-4330-A098-B578A33DB8FE}" destId="{24C9AC3F-DD9E-49A4-B736-8AA9AF704BF2}" srcOrd="6" destOrd="0" presId="urn:microsoft.com/office/officeart/2005/8/layout/lProcess3"/>
    <dgm:cxn modelId="{49DCF923-2886-4DFB-8DDC-C76C8EF34A1C}" type="presParOf" srcId="{24C9AC3F-DD9E-49A4-B736-8AA9AF704BF2}" destId="{FF89D6D2-2C0C-4D9F-AAAF-16DDE00709A1}" srcOrd="0" destOrd="0" presId="urn:microsoft.com/office/officeart/2005/8/layout/lProcess3"/>
    <dgm:cxn modelId="{4D05CA69-EBED-4E09-96F7-827E10E47E83}" type="presParOf" srcId="{D2FE5F1E-115E-4330-A098-B578A33DB8FE}" destId="{43F5D226-B974-4A8B-80F4-5CA887754864}" srcOrd="7" destOrd="0" presId="urn:microsoft.com/office/officeart/2005/8/layout/lProcess3"/>
    <dgm:cxn modelId="{5C84D67F-733B-4292-BE39-846E48A60CB3}" type="presParOf" srcId="{D2FE5F1E-115E-4330-A098-B578A33DB8FE}" destId="{E3938BBB-4374-4C58-9A09-DA2C5E616810}" srcOrd="8" destOrd="0" presId="urn:microsoft.com/office/officeart/2005/8/layout/lProcess3"/>
    <dgm:cxn modelId="{A0F77C8B-1D19-4217-B701-045918ECA855}" type="presParOf" srcId="{E3938BBB-4374-4C58-9A09-DA2C5E616810}" destId="{984E06E4-9F2D-49F5-BBDD-8C0CC3604685}" srcOrd="0" destOrd="0" presId="urn:microsoft.com/office/officeart/2005/8/layout/lProcess3"/>
    <dgm:cxn modelId="{1340473B-49DD-4415-8B5B-C244509F4D02}" type="presParOf" srcId="{D2FE5F1E-115E-4330-A098-B578A33DB8FE}" destId="{4F2456C7-ECED-4959-93B4-15D100ECD580}" srcOrd="9" destOrd="0" presId="urn:microsoft.com/office/officeart/2005/8/layout/lProcess3"/>
    <dgm:cxn modelId="{C3216012-58B9-4E91-95E7-2615A555838E}" type="presParOf" srcId="{D2FE5F1E-115E-4330-A098-B578A33DB8FE}" destId="{21A70E57-92DC-4CA5-9056-2CE9CE7157CC}" srcOrd="10" destOrd="0" presId="urn:microsoft.com/office/officeart/2005/8/layout/lProcess3"/>
    <dgm:cxn modelId="{E0D02876-C24C-4213-8A3F-02135F464989}" type="presParOf" srcId="{21A70E57-92DC-4CA5-9056-2CE9CE7157CC}" destId="{7197C6FA-14B8-44A9-BB2B-8FF0C629246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8A6971-5A94-4AC4-90B9-DE9F01A4D17B}">
      <dsp:nvSpPr>
        <dsp:cNvPr id="0" name=""/>
        <dsp:cNvSpPr/>
      </dsp:nvSpPr>
      <dsp:spPr>
        <a:xfrm>
          <a:off x="990603" y="76204"/>
          <a:ext cx="1903912" cy="761565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/>
            <a:t>Retail branches </a:t>
          </a:r>
          <a:endParaRPr lang="en-GB" sz="2200" b="1" kern="1200" dirty="0"/>
        </a:p>
      </dsp:txBody>
      <dsp:txXfrm>
        <a:off x="990603" y="76204"/>
        <a:ext cx="1903912" cy="761565"/>
      </dsp:txXfrm>
    </dsp:sp>
    <dsp:sp modelId="{E190CDAC-D9C3-4E59-9442-CD6D89388B1C}">
      <dsp:nvSpPr>
        <dsp:cNvPr id="0" name=""/>
        <dsp:cNvSpPr/>
      </dsp:nvSpPr>
      <dsp:spPr>
        <a:xfrm>
          <a:off x="1828801" y="838203"/>
          <a:ext cx="1903912" cy="761565"/>
        </a:xfrm>
        <a:prstGeom prst="chevron">
          <a:avLst/>
        </a:prstGeom>
        <a:solidFill>
          <a:schemeClr val="bg2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Websites</a:t>
          </a:r>
          <a:endParaRPr lang="en-GB" sz="2200" b="1" kern="1200"/>
        </a:p>
      </dsp:txBody>
      <dsp:txXfrm>
        <a:off x="1828801" y="838203"/>
        <a:ext cx="1903912" cy="761565"/>
      </dsp:txXfrm>
    </dsp:sp>
    <dsp:sp modelId="{086D1841-0606-4B98-92DE-27DDF469EFC4}">
      <dsp:nvSpPr>
        <dsp:cNvPr id="0" name=""/>
        <dsp:cNvSpPr/>
      </dsp:nvSpPr>
      <dsp:spPr>
        <a:xfrm>
          <a:off x="2819407" y="1600202"/>
          <a:ext cx="1903912" cy="761565"/>
        </a:xfrm>
        <a:prstGeom prst="chevron">
          <a:avLst/>
        </a:prstGeom>
        <a:solidFill>
          <a:schemeClr val="accent2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Mobile wallets</a:t>
          </a:r>
          <a:endParaRPr lang="en-GB" sz="2200" b="1" kern="1200"/>
        </a:p>
      </dsp:txBody>
      <dsp:txXfrm>
        <a:off x="2819407" y="1600202"/>
        <a:ext cx="1903912" cy="761565"/>
      </dsp:txXfrm>
    </dsp:sp>
    <dsp:sp modelId="{FF89D6D2-2C0C-4D9F-AAAF-16DDE00709A1}">
      <dsp:nvSpPr>
        <dsp:cNvPr id="0" name=""/>
        <dsp:cNvSpPr/>
      </dsp:nvSpPr>
      <dsp:spPr>
        <a:xfrm>
          <a:off x="3733799" y="2362201"/>
          <a:ext cx="1903912" cy="761565"/>
        </a:xfrm>
        <a:prstGeom prst="chevron">
          <a:avLst/>
        </a:prstGeom>
        <a:solidFill>
          <a:srgbClr val="00396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ATMs</a:t>
          </a:r>
          <a:endParaRPr lang="en-GB" sz="2200" b="1" kern="1200"/>
        </a:p>
      </dsp:txBody>
      <dsp:txXfrm>
        <a:off x="3733799" y="2362201"/>
        <a:ext cx="1903912" cy="761565"/>
      </dsp:txXfrm>
    </dsp:sp>
    <dsp:sp modelId="{984E06E4-9F2D-49F5-BBDD-8C0CC3604685}">
      <dsp:nvSpPr>
        <dsp:cNvPr id="0" name=""/>
        <dsp:cNvSpPr/>
      </dsp:nvSpPr>
      <dsp:spPr>
        <a:xfrm>
          <a:off x="4495802" y="3124200"/>
          <a:ext cx="1903912" cy="761565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Payment kiosks</a:t>
          </a:r>
          <a:endParaRPr lang="en-GB" sz="2200" b="1" kern="1200"/>
        </a:p>
      </dsp:txBody>
      <dsp:txXfrm>
        <a:off x="4495802" y="3124200"/>
        <a:ext cx="1903912" cy="761565"/>
      </dsp:txXfrm>
    </dsp:sp>
    <dsp:sp modelId="{7197C6FA-14B8-44A9-BB2B-8FF0C6292469}">
      <dsp:nvSpPr>
        <dsp:cNvPr id="0" name=""/>
        <dsp:cNvSpPr/>
      </dsp:nvSpPr>
      <dsp:spPr>
        <a:xfrm>
          <a:off x="5181591" y="3886199"/>
          <a:ext cx="1903912" cy="761565"/>
        </a:xfrm>
        <a:prstGeom prst="chevron">
          <a:avLst/>
        </a:prstGeom>
        <a:solidFill>
          <a:srgbClr val="9E8F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Mobile apps</a:t>
          </a:r>
          <a:endParaRPr lang="en-GB" sz="2200" b="1" kern="1200"/>
        </a:p>
      </dsp:txBody>
      <dsp:txXfrm>
        <a:off x="5181591" y="3886199"/>
        <a:ext cx="1903912" cy="761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E570-49EC-4834-9575-45CB83A935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BCF36-8624-4278-A46A-C4180FD44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07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20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20A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4191000" cy="762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February 2015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6934200" cy="1752600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/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en-GB" dirty="0" smtClean="0">
                <a:latin typeface="Calibri" panose="020F0502020204030204" pitchFamily="34" charset="0"/>
              </a:rPr>
              <a:t>International TOP ups Business presentation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8" t="23377" r="-14388" b="-23377"/>
          <a:stretch/>
        </p:blipFill>
        <p:spPr bwMode="auto">
          <a:xfrm>
            <a:off x="0" y="0"/>
            <a:ext cx="6324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oses\Desktop\top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799" y="4114800"/>
            <a:ext cx="2164201" cy="2590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7897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5263713"/>
              </p:ext>
            </p:extLst>
          </p:nvPr>
        </p:nvGraphicFramePr>
        <p:xfrm>
          <a:off x="228601" y="1828801"/>
          <a:ext cx="8560292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partners can initiate transactions at: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255492" cy="4571999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Per Transaction User Authentication: User Id and Password provided in each request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Session Based – Use API request (logon) to establish an API session. Application must re-authenticate when session expires</a:t>
            </a:r>
          </a:p>
          <a:p>
            <a:endParaRPr lang="en-GB" altLang="en-US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GB" altLang="en-US" dirty="0" smtClean="0">
                <a:solidFill>
                  <a:schemeClr val="tx1"/>
                </a:solidFill>
              </a:rPr>
              <a:t>- IP Restriction</a:t>
            </a:r>
          </a:p>
          <a:p>
            <a:pPr>
              <a:buClrTx/>
            </a:pPr>
            <a:r>
              <a:rPr lang="en-GB" altLang="en-US" dirty="0" smtClean="0">
                <a:solidFill>
                  <a:schemeClr val="tx1"/>
                </a:solidFill>
              </a:rPr>
              <a:t>- SSL</a:t>
            </a:r>
          </a:p>
          <a:p>
            <a:pPr>
              <a:buClrTx/>
            </a:pPr>
            <a:r>
              <a:rPr lang="en-GB" altLang="en-US" dirty="0" smtClean="0">
                <a:solidFill>
                  <a:schemeClr val="tx1"/>
                </a:solidFill>
              </a:rPr>
              <a:t>- Method Access</a:t>
            </a:r>
          </a:p>
          <a:p>
            <a:pPr>
              <a:spcBef>
                <a:spcPts val="388"/>
              </a:spcBef>
              <a:buSzPct val="150000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IMTU Partner Security features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81200"/>
            <a:ext cx="5105401" cy="4343400"/>
          </a:xfrm>
        </p:spPr>
        <p:txBody>
          <a:bodyPr/>
          <a:lstStyle/>
          <a:p>
            <a:pPr>
              <a:spcBef>
                <a:spcPts val="1114"/>
              </a:spcBef>
              <a:buClrTx/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ヒラギノ角ゴ ProN W3" charset="-128"/>
              </a:rPr>
              <a:t>UK Telecom Distribution  buys top-ups from MNOs worldwide and sells them to a partner when a customer makes a live request for it</a:t>
            </a:r>
          </a:p>
          <a:p>
            <a:pPr>
              <a:spcBef>
                <a:spcPts val="1114"/>
              </a:spcBef>
              <a:buClrTx/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ヒラギノ角ゴ ProN W3" charset="-128"/>
              </a:rPr>
              <a:t> Business to Business API provisioning</a:t>
            </a:r>
          </a:p>
          <a:p>
            <a:pPr>
              <a:spcBef>
                <a:spcPts val="1114"/>
              </a:spcBef>
              <a:buClrTx/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ヒラギノ角ゴ ProN W3" charset="-128"/>
              </a:rPr>
              <a:t> Wholesale business support structure</a:t>
            </a:r>
          </a:p>
          <a:p>
            <a:pPr>
              <a:spcBef>
                <a:spcPts val="1114"/>
              </a:spcBef>
              <a:buClrTx/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ヒラギノ角ゴ ProN W3" charset="-128"/>
              </a:rPr>
              <a:t> Discount off value transferred</a:t>
            </a:r>
          </a:p>
          <a:p>
            <a:pPr>
              <a:spcBef>
                <a:spcPts val="1114"/>
              </a:spcBef>
              <a:buClrTx/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ヒラギノ角ゴ ProN W3" charset="-128"/>
              </a:rPr>
              <a:t> Margins vary by destination and typically is in range of 10-20%</a:t>
            </a:r>
            <a:endParaRPr lang="en-US" dirty="0">
              <a:solidFill>
                <a:schemeClr val="tx1"/>
              </a:solidFill>
              <a:ea typeface="ヒラギノ角ゴ ProN W3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24475" eaLnBrk="0" hangingPunct="0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IMTU Business Model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Sandeep\AppData\Local\Microsoft\Windows\Temporary Internet Files\Content.IE5\337EGR4B\MP9003826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30708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6172201" cy="468172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UK Telecom Distribution LTD creates a new revenue stream for your Company </a:t>
            </a:r>
          </a:p>
          <a:p>
            <a:endParaRPr lang="en-US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Provides white-labeled turn-key solution which can be easily deployed and scaled across all sales channels</a:t>
            </a:r>
          </a:p>
          <a:p>
            <a:endParaRPr lang="en-US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Your Company launches a new relevant value-added service not offered by competitors</a:t>
            </a:r>
          </a:p>
          <a:p>
            <a:endParaRPr lang="en-US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Your Company improves customer loyalty &amp; keeps customers connected with their families and friends worldwide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for Partners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:\Users\Sandeep\AppData\Local\Microsoft\Windows\Temporary Internet Files\Content.IE5\AF2H5P0R\MC900434713[1].wmf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76413"/>
            <a:ext cx="486158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ndeep\AppData\Local\Microsoft\Windows\Temporary Internet Files\Content.IE5\AF2H5P0R\MC900434713[1].wmf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656" y="2919413"/>
            <a:ext cx="486158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andeep\AppData\Local\Microsoft\Windows\Temporary Internet Files\Content.IE5\AF2H5P0R\MC900434713[1].wmf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486158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andeep\AppData\Local\Microsoft\Windows\Temporary Internet Files\Content.IE5\AF2H5P0R\MC900434713[1].wmf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656" y="5334000"/>
            <a:ext cx="486158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6477000" cy="2971800"/>
          </a:xfrm>
        </p:spPr>
        <p:txBody>
          <a:bodyPr/>
          <a:lstStyle/>
          <a:p>
            <a:pPr algn="ctr"/>
            <a:r>
              <a:rPr lang="en-GB" sz="4000" dirty="0" smtClean="0"/>
              <a:t>Break up barriers,</a:t>
            </a:r>
            <a:br>
              <a:rPr lang="en-GB" sz="4000" dirty="0" smtClean="0"/>
            </a:br>
            <a:r>
              <a:rPr lang="en-GB" sz="4000" dirty="0" smtClean="0"/>
              <a:t> Go Global. 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3029073"/>
            <a:ext cx="1981200" cy="869184"/>
          </a:xfrm>
          <a:prstGeom prst="rect">
            <a:avLst/>
          </a:prstGeom>
        </p:spPr>
      </p:pic>
      <p:pic>
        <p:nvPicPr>
          <p:cNvPr id="7" name="Picture 6" descr="break barri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657600"/>
            <a:ext cx="4019550" cy="281940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450024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sz="2400" dirty="0" smtClean="0"/>
              <a:t>Thank you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113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United Kingdom’s no.1 in International Mobile Top-ups</a:t>
            </a:r>
          </a:p>
          <a:p>
            <a:pPr marL="342900" indent="-342900">
              <a:spcAft>
                <a:spcPts val="1113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Largest provider of Mobile Top-up – recharging in almost 130 Countries</a:t>
            </a:r>
          </a:p>
          <a:p>
            <a:pPr marL="342900" indent="-342900">
              <a:spcAft>
                <a:spcPts val="1113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United Kingdom’s no.</a:t>
            </a:r>
            <a:r>
              <a:rPr lang="en-GB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in the prepaid Calling Cards Market</a:t>
            </a:r>
            <a:endParaRPr lang="en-US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113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15,000 outlets in global retail distribution network</a:t>
            </a:r>
            <a:endParaRPr lang="en-GB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UK Telecom Distribution:</a:t>
            </a:r>
            <a:br>
              <a:rPr lang="en-GB" alt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Key Numbers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19400" y="4191000"/>
            <a:ext cx="3411360" cy="2100649"/>
            <a:chOff x="2819400" y="4191000"/>
            <a:chExt cx="3411360" cy="2100649"/>
          </a:xfrm>
        </p:grpSpPr>
        <p:pic>
          <p:nvPicPr>
            <p:cNvPr id="1026" name="Picture 2" descr="C:\Users\Sandeep\AppData\Local\Microsoft\Windows\Temporary Internet Files\Content.IE5\AF2H5P0R\MC90044209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191000"/>
              <a:ext cx="3411360" cy="210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2400" y="4947813"/>
              <a:ext cx="1183920" cy="5385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Target Audience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sbulgakov\Desktop\our-target-audie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600200"/>
            <a:ext cx="883920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133599"/>
            <a:ext cx="8407893" cy="3992879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Neo Sans Std Light" pitchFamily="126" charset="0"/>
              </a:rPr>
              <a:t>As one of the largest providers of International Mobile Top-ups, we are dedicated to helping people connect.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Neo Sans Std Light" pitchFamily="126" charset="0"/>
              </a:rPr>
              <a:t>UK Telecom Distribution Ltd creates your own branded International Mobile Top-up (IMTU) Service, supported by us.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Neo Sans Std Light" pitchFamily="126" charset="0"/>
              </a:rPr>
              <a:t>Your customers can Top-up prepaid mobile accounts of friends and family, wherever they are in the world.</a:t>
            </a:r>
            <a:endParaRPr lang="en-GB" altLang="en-US" dirty="0">
              <a:solidFill>
                <a:schemeClr val="tx1"/>
              </a:solidFill>
              <a:latin typeface="Neo Sans Std Light" pitchFamily="12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105441"/>
          </a:xfrm>
        </p:spPr>
        <p:txBody>
          <a:bodyPr/>
          <a:lstStyle/>
          <a:p>
            <a:r>
              <a:rPr lang="en-GB" altLang="en-US" sz="2400" dirty="0" smtClean="0">
                <a:solidFill>
                  <a:srgbClr val="FFFFFF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International mobile top-up from UK Telecom Distribution LTD</a:t>
            </a:r>
            <a:br>
              <a:rPr lang="en-GB" altLang="en-US" sz="2400" dirty="0" smtClean="0">
                <a:solidFill>
                  <a:srgbClr val="FFFFFF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GB" altLang="en-US" sz="2400" dirty="0" smtClean="0">
                <a:solidFill>
                  <a:srgbClr val="FFB2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Simple, easy and profitable</a:t>
            </a:r>
            <a:r>
              <a:rPr lang="en-GB" altLang="en-US" sz="2800" dirty="0" smtClean="0">
                <a:solidFill>
                  <a:srgbClr val="FFB2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  <a:sym typeface="Neo Sans Pro Light" pitchFamily="12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255492" cy="4571999"/>
          </a:xfrm>
        </p:spPr>
        <p:txBody>
          <a:bodyPr/>
          <a:lstStyle/>
          <a:p>
            <a:pPr>
              <a:buClrTx/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>
              <a:spcBef>
                <a:spcPts val="388"/>
              </a:spcBef>
              <a:buSzPct val="150000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130+ Countries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300+ Networks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Programming interface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05000"/>
            <a:ext cx="4152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3200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 Direct Integration (API) for retailer groups with existing terminals and kiosks through our host to host connectivity.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UK Telecom establishes a secure connectivity to the Distributor’s Platform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en-GB" dirty="0" smtClean="0"/>
              <a:t>H</a:t>
            </a:r>
            <a:r>
              <a:rPr lang="en-GB" dirty="0" smtClean="0"/>
              <a:t>ierarchical Web </a:t>
            </a:r>
            <a:r>
              <a:rPr lang="en-GB" dirty="0" smtClean="0"/>
              <a:t>B</a:t>
            </a:r>
            <a:r>
              <a:rPr lang="en-GB" dirty="0" smtClean="0"/>
              <a:t>ased Platform that includes full security features and reporting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en-GB" dirty="0" smtClean="0"/>
              <a:t>24/7 NOC, Partner Support and Customer Care Teams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181601" cy="4605529"/>
          </a:xfrm>
        </p:spPr>
        <p:txBody>
          <a:bodyPr>
            <a:normAutofit/>
          </a:bodyPr>
          <a:lstStyle/>
          <a:p>
            <a:pPr>
              <a:spcAft>
                <a:spcPts val="1113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Ethnic minorities in the US/EU can top up the mobile phones of their families and friends back in their home countries</a:t>
            </a:r>
          </a:p>
          <a:p>
            <a:pPr>
              <a:spcAft>
                <a:spcPts val="1113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Our partners can benefit from:</a:t>
            </a:r>
          </a:p>
          <a:p>
            <a:pPr marL="808038">
              <a:spcAft>
                <a:spcPts val="1113"/>
              </a:spcAft>
              <a:buClrTx/>
              <a:buSzPct val="100000"/>
              <a:buFont typeface="Wingdings" pitchFamily="2" charset="2"/>
              <a:buChar char="ü"/>
            </a:pP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 to UK Telecom Distribution’s global hub sending top-ups to almost a 100 countries</a:t>
            </a:r>
          </a:p>
          <a:p>
            <a:pPr marL="808038">
              <a:spcAft>
                <a:spcPts val="1113"/>
              </a:spcAft>
              <a:buClrTx/>
              <a:buSzPct val="100000"/>
              <a:buFont typeface="Wingdings" pitchFamily="2" charset="2"/>
              <a:buChar char="ü"/>
            </a:pP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Creation of a new revenue stream from this value-added service</a:t>
            </a:r>
          </a:p>
          <a:p>
            <a:pPr marL="808038">
              <a:spcAft>
                <a:spcPts val="1113"/>
              </a:spcAft>
              <a:buClrTx/>
              <a:buSzPct val="100000"/>
              <a:buFont typeface="Wingdings" pitchFamily="2" charset="2"/>
              <a:buChar char="ü"/>
            </a:pP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Potential partnerships in all markets of your company’s presence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Mobile Top-up (IMTU)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Sandeep\AppData\Local\Microsoft\Windows\Temporary Internet Files\Content.IE5\AF2H5P0R\MP9004490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99753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05000"/>
            <a:ext cx="4114801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1113"/>
              </a:spcAft>
              <a:buClrTx/>
              <a:buSzPct val="150000"/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IMTU potential market worth is estimated at US$ 8.6 billion</a:t>
            </a:r>
          </a:p>
          <a:p>
            <a:pPr>
              <a:lnSpc>
                <a:spcPct val="110000"/>
              </a:lnSpc>
              <a:spcAft>
                <a:spcPts val="55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million foreign born across the globe</a:t>
            </a:r>
          </a:p>
          <a:p>
            <a:pPr>
              <a:lnSpc>
                <a:spcPct val="110000"/>
              </a:lnSpc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biggest Sending markets:</a:t>
            </a: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UAE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 Arabia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alt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en-US" alt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Mobile Top-Up (IMTU)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Sandeep\AppData\Local\Microsoft\Windows\Temporary Internet Files\Content.IE5\O2D3XI5H\MP9004422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958" y="2819400"/>
            <a:ext cx="34391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GB" altLang="en-GB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alt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how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works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1-sen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60483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-sideways-arr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4556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4-sen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667000"/>
            <a:ext cx="7397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6-squar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292" y="3530600"/>
            <a:ext cx="13525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8-Globa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6858" y="4046537"/>
            <a:ext cx="80930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9-Hub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6860" y="4221162"/>
            <a:ext cx="5191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10-prepai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8" y="4573587"/>
            <a:ext cx="10636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11-servic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4920" y="4756150"/>
            <a:ext cx="995363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12-accoun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2370" y="4900612"/>
            <a:ext cx="10382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13-management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92867" y="5046662"/>
            <a:ext cx="7461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14-world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3657600"/>
            <a:ext cx="1303337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16-down-arr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11729" y="4995862"/>
            <a:ext cx="2619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18-bottom-sideways-arrow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2433" y="6016625"/>
            <a:ext cx="10175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16-down-arrow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51644" y="3084512"/>
            <a:ext cx="225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133883043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75049" y="3666172"/>
            <a:ext cx="1371600" cy="419100"/>
          </a:xfrm>
          <a:prstGeom prst="rect">
            <a:avLst/>
          </a:prstGeom>
        </p:spPr>
      </p:pic>
      <p:pic>
        <p:nvPicPr>
          <p:cNvPr id="49" name="Content Placeholder 48" descr="20-recipient.png"/>
          <p:cNvPicPr>
            <a:picLocks noGrp="1" noChangeAspect="1"/>
          </p:cNvPicPr>
          <p:nvPr>
            <p:ph idx="1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0" y="5486400"/>
            <a:ext cx="749746" cy="87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17-topped-up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5562600"/>
            <a:ext cx="5778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15-world-arrow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19600" y="3429000"/>
            <a:ext cx="1776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1676400" y="175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381000" y="1981201"/>
            <a:ext cx="3505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Neo Sans Std Light" pitchFamily="126" charset="0"/>
              </a:rPr>
              <a:t>Connecting with people across the world has never been easier.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Neo Sans Std Light" pitchFamily="126" charset="0"/>
              </a:rPr>
              <a:t>We deliver customer service capabilities that you and your customers can rely 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Neo Sans Std Light" pitchFamily="126" charset="0"/>
              </a:rPr>
              <a:t>We use our technology and experience to create a white-labelled service that delivers the right results for you.</a:t>
            </a:r>
          </a:p>
          <a:p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096000"/>
            <a:ext cx="1412520" cy="64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4966</TotalTime>
  <Words>521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International TOP ups Business presentation</vt:lpstr>
      <vt:lpstr>UK Telecom Distribution: Key Numbers</vt:lpstr>
      <vt:lpstr> Target Audience</vt:lpstr>
      <vt:lpstr>International mobile top-up from UK Telecom Distribution LTD Simple, easy and profitable </vt:lpstr>
      <vt:lpstr>130+ Countries 300+ Networks </vt:lpstr>
      <vt:lpstr>Application Programming interface</vt:lpstr>
      <vt:lpstr>International Mobile Top-up (IMTU)</vt:lpstr>
      <vt:lpstr>International Mobile Top-Up (IMTU)</vt:lpstr>
      <vt:lpstr>Here’s how it works</vt:lpstr>
      <vt:lpstr>Our partners can initiate transactions at:</vt:lpstr>
      <vt:lpstr>IMTU Partner Security features</vt:lpstr>
      <vt:lpstr>IMTU Business Model</vt:lpstr>
      <vt:lpstr>Benefits for Partners</vt:lpstr>
      <vt:lpstr>Break up barriers,  Go Global.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dc:creator>GODSE, MAKRAND RATNAKAR</dc:creator>
  <cp:lastModifiedBy>irumose@msn.com</cp:lastModifiedBy>
  <cp:revision>276</cp:revision>
  <dcterms:created xsi:type="dcterms:W3CDTF">2006-08-16T00:00:00Z</dcterms:created>
  <dcterms:modified xsi:type="dcterms:W3CDTF">2015-02-06T17:36:33Z</dcterms:modified>
</cp:coreProperties>
</file>